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</p:sldMasterIdLst>
  <p:notesMasterIdLst>
    <p:notesMasterId r:id="rId18"/>
  </p:notesMasterIdLst>
  <p:sldIdLst>
    <p:sldId id="257" r:id="rId3"/>
    <p:sldId id="258" r:id="rId4"/>
    <p:sldId id="259" r:id="rId5"/>
    <p:sldId id="292" r:id="rId6"/>
    <p:sldId id="304" r:id="rId7"/>
    <p:sldId id="313" r:id="rId8"/>
    <p:sldId id="298" r:id="rId9"/>
    <p:sldId id="315" r:id="rId10"/>
    <p:sldId id="310" r:id="rId11"/>
    <p:sldId id="314" r:id="rId12"/>
    <p:sldId id="302" r:id="rId13"/>
    <p:sldId id="316" r:id="rId14"/>
    <p:sldId id="303" r:id="rId15"/>
    <p:sldId id="309" r:id="rId16"/>
    <p:sldId id="277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197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9"/>
    <a:srgbClr val="E0375F"/>
    <a:srgbClr val="A9B4BC"/>
    <a:srgbClr val="D9D9D9"/>
    <a:srgbClr val="FF9A01"/>
    <a:srgbClr val="1ED25D"/>
    <a:srgbClr val="4FACF1"/>
    <a:srgbClr val="94A2AC"/>
    <a:srgbClr val="7F7F7F"/>
    <a:srgbClr val="A26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84795" autoAdjust="0"/>
  </p:normalViewPr>
  <p:slideViewPr>
    <p:cSldViewPr snapToGrid="0">
      <p:cViewPr varScale="1">
        <p:scale>
          <a:sx n="107" d="100"/>
          <a:sy n="107" d="100"/>
        </p:scale>
        <p:origin x="1376" y="160"/>
      </p:cViewPr>
      <p:guideLst>
        <p:guide orient="horz"/>
        <p:guide pos="7197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110A4-5716-4D68-9324-8E0A8DB2A9F6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56955-FBF4-4EC0-97A1-566D2DC90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50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788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00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50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6955-FBF4-4EC0-97A1-566D2DC901A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10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6955-FBF4-4EC0-97A1-566D2DC901A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80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6955-FBF4-4EC0-97A1-566D2DC901A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385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62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701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66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6955-FBF4-4EC0-97A1-566D2DC901A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2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97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02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32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1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9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5328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1pPr>
            <a:lvl2pPr marL="609036" indent="0">
              <a:buNone/>
              <a:defRPr sz="2398">
                <a:solidFill>
                  <a:schemeClr val="tx1">
                    <a:tint val="75000"/>
                  </a:schemeClr>
                </a:solidFill>
              </a:defRPr>
            </a:lvl2pPr>
            <a:lvl3pPr marL="1218072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3pPr>
            <a:lvl4pPr marL="18271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614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5181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421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228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97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4"/>
          </a:xfrm>
        </p:spPr>
        <p:txBody>
          <a:bodyPr/>
          <a:lstStyle>
            <a:lvl1pPr>
              <a:defRPr sz="3730"/>
            </a:lvl1pPr>
            <a:lvl2pPr>
              <a:defRPr sz="3197"/>
            </a:lvl2pPr>
            <a:lvl3pPr>
              <a:defRPr sz="2664"/>
            </a:lvl3pPr>
            <a:lvl4pPr>
              <a:defRPr sz="2398"/>
            </a:lvl4pPr>
            <a:lvl5pPr>
              <a:defRPr sz="2398"/>
            </a:lvl5pPr>
            <a:lvl6pPr>
              <a:defRPr sz="2398"/>
            </a:lvl6pPr>
            <a:lvl7pPr>
              <a:defRPr sz="2398"/>
            </a:lvl7pPr>
            <a:lvl8pPr>
              <a:defRPr sz="2398"/>
            </a:lvl8pPr>
            <a:lvl9pPr>
              <a:defRPr sz="2398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21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9036" indent="0">
              <a:buNone/>
              <a:defRPr sz="2664" b="1"/>
            </a:lvl2pPr>
            <a:lvl3pPr marL="1218072" indent="0">
              <a:buNone/>
              <a:defRPr sz="2398" b="1"/>
            </a:lvl3pPr>
            <a:lvl4pPr marL="1827108" indent="0">
              <a:buNone/>
              <a:defRPr sz="2131" b="1"/>
            </a:lvl4pPr>
            <a:lvl5pPr marL="2436144" indent="0">
              <a:buNone/>
              <a:defRPr sz="2131" b="1"/>
            </a:lvl5pPr>
            <a:lvl6pPr marL="3045181" indent="0">
              <a:buNone/>
              <a:defRPr sz="2131" b="1"/>
            </a:lvl6pPr>
            <a:lvl7pPr marL="3654217" indent="0">
              <a:buNone/>
              <a:defRPr sz="2131" b="1"/>
            </a:lvl7pPr>
            <a:lvl8pPr marL="4263253" indent="0">
              <a:buNone/>
              <a:defRPr sz="2131" b="1"/>
            </a:lvl8pPr>
            <a:lvl9pPr marL="4872289" indent="0">
              <a:buNone/>
              <a:defRPr sz="2131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197"/>
            </a:lvl1pPr>
            <a:lvl2pPr>
              <a:defRPr sz="2664"/>
            </a:lvl2pPr>
            <a:lvl3pPr>
              <a:defRPr sz="2398"/>
            </a:lvl3pPr>
            <a:lvl4pPr>
              <a:defRPr sz="2131"/>
            </a:lvl4pPr>
            <a:lvl5pPr>
              <a:defRPr sz="2131"/>
            </a:lvl5pPr>
            <a:lvl6pPr>
              <a:defRPr sz="2131"/>
            </a:lvl6pPr>
            <a:lvl7pPr>
              <a:defRPr sz="2131"/>
            </a:lvl7pPr>
            <a:lvl8pPr>
              <a:defRPr sz="2131"/>
            </a:lvl8pPr>
            <a:lvl9pPr>
              <a:defRPr sz="2131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89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31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3" y="273056"/>
            <a:ext cx="4011084" cy="1162051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4263"/>
            </a:lvl1pPr>
            <a:lvl2pPr>
              <a:defRPr sz="3730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3" y="1435106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2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11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4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3"/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8" indent="0">
              <a:buNone/>
              <a:defRPr sz="2664"/>
            </a:lvl4pPr>
            <a:lvl5pPr marL="2436144" indent="0">
              <a:buNone/>
              <a:defRPr sz="2664"/>
            </a:lvl5pPr>
            <a:lvl6pPr marL="3045181" indent="0">
              <a:buNone/>
              <a:defRPr sz="2664"/>
            </a:lvl6pPr>
            <a:lvl7pPr marL="3654217" indent="0">
              <a:buNone/>
              <a:defRPr sz="2664"/>
            </a:lvl7pPr>
            <a:lvl8pPr marL="4263253" indent="0">
              <a:buNone/>
              <a:defRPr sz="2664"/>
            </a:lvl8pPr>
            <a:lvl9pPr marL="4872289" indent="0">
              <a:buNone/>
              <a:defRPr sz="266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1"/>
          </a:xfrm>
        </p:spPr>
        <p:txBody>
          <a:bodyPr/>
          <a:lstStyle>
            <a:lvl1pPr marL="0" indent="0">
              <a:buNone/>
              <a:defRPr sz="1865"/>
            </a:lvl1pPr>
            <a:lvl2pPr marL="609036" indent="0">
              <a:buNone/>
              <a:defRPr sz="1599"/>
            </a:lvl2pPr>
            <a:lvl3pPr marL="1218072" indent="0">
              <a:buNone/>
              <a:defRPr sz="1332"/>
            </a:lvl3pPr>
            <a:lvl4pPr marL="1827108" indent="0">
              <a:buNone/>
              <a:defRPr sz="1199"/>
            </a:lvl4pPr>
            <a:lvl5pPr marL="2436144" indent="0">
              <a:buNone/>
              <a:defRPr sz="1199"/>
            </a:lvl5pPr>
            <a:lvl6pPr marL="3045181" indent="0">
              <a:buNone/>
              <a:defRPr sz="1199"/>
            </a:lvl6pPr>
            <a:lvl7pPr marL="3654217" indent="0">
              <a:buNone/>
              <a:defRPr sz="1199"/>
            </a:lvl7pPr>
            <a:lvl8pPr marL="4263253" indent="0">
              <a:buNone/>
              <a:defRPr sz="1199"/>
            </a:lvl8pPr>
            <a:lvl9pPr marL="4872289" indent="0">
              <a:buNone/>
              <a:defRPr sz="1199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08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09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25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09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87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03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48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8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8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6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7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CF514-0F7B-4658-852D-A073968A6764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19751371-5A8D-934D-89FE-1343B685A82F}"/>
              </a:ext>
            </a:extLst>
          </p:cNvPr>
          <p:cNvGrpSpPr/>
          <p:nvPr userDrawn="1"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9" name="Imagem 1">
              <a:extLst>
                <a:ext uri="{FF2B5EF4-FFF2-40B4-BE49-F238E27FC236}">
                  <a16:creationId xmlns:a16="http://schemas.microsoft.com/office/drawing/2014/main" id="{92474E85-551A-4E43-80A2-B36796D8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0" name="Picture 10" descr="mba.png">
              <a:extLst>
                <a:ext uri="{FF2B5EF4-FFF2-40B4-BE49-F238E27FC236}">
                  <a16:creationId xmlns:a16="http://schemas.microsoft.com/office/drawing/2014/main" id="{5363598D-6C05-AA42-9B68-14778CB40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054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ap_elemento1.png">
            <a:extLst>
              <a:ext uri="{FF2B5EF4-FFF2-40B4-BE49-F238E27FC236}">
                <a16:creationId xmlns:a16="http://schemas.microsoft.com/office/drawing/2014/main" id="{BC1E70F3-7777-5A4C-A91B-972B92D521D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6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287E5D5-86AA-BA41-AD5B-C512E4ADA64F}"/>
              </a:ext>
            </a:extLst>
          </p:cNvPr>
          <p:cNvGrpSpPr/>
          <p:nvPr userDrawn="1"/>
        </p:nvGrpSpPr>
        <p:grpSpPr>
          <a:xfrm>
            <a:off x="10777976" y="223305"/>
            <a:ext cx="1179560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88405014-CFAE-AA46-826B-C6318AB3B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45D96DEE-F149-EB4A-95B1-85F69FCBE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58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609036" rtl="0" eaLnBrk="1" latinLnBrk="0" hangingPunct="1">
        <a:spcBef>
          <a:spcPct val="0"/>
        </a:spcBef>
        <a:buNone/>
        <a:defRPr sz="58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7" indent="-456777" algn="l" defTabSz="609036" rtl="0" eaLnBrk="1" latinLnBrk="0" hangingPunct="1">
        <a:spcBef>
          <a:spcPct val="20000"/>
        </a:spcBef>
        <a:buFont typeface="Arial"/>
        <a:buChar char="•"/>
        <a:defRPr sz="4263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609036" rtl="0" eaLnBrk="1" latinLnBrk="0" hangingPunct="1">
        <a:spcBef>
          <a:spcPct val="20000"/>
        </a:spcBef>
        <a:buFont typeface="Arial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0" indent="-304518" algn="l" defTabSz="609036" rtl="0" eaLnBrk="1" latinLnBrk="0" hangingPunct="1">
        <a:spcBef>
          <a:spcPct val="20000"/>
        </a:spcBef>
        <a:buFont typeface="Arial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6" indent="-304518" algn="l" defTabSz="609036" rtl="0" eaLnBrk="1" latinLnBrk="0" hangingPunct="1">
        <a:spcBef>
          <a:spcPct val="20000"/>
        </a:spcBef>
        <a:buFont typeface="Arial"/>
        <a:buChar char="–"/>
        <a:defRPr sz="2664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8" algn="l" defTabSz="609036" rtl="0" eaLnBrk="1" latinLnBrk="0" hangingPunct="1">
        <a:spcBef>
          <a:spcPct val="20000"/>
        </a:spcBef>
        <a:buFont typeface="Arial"/>
        <a:buChar char="»"/>
        <a:defRPr sz="2664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5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609036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609036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tiff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1" y="-6344"/>
            <a:ext cx="12203282" cy="6864345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55" y="1356452"/>
            <a:ext cx="2409891" cy="648261"/>
          </a:xfrm>
          <a:prstGeom prst="rect">
            <a:avLst/>
          </a:prstGeom>
        </p:spPr>
      </p:pic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PROJETO</a:t>
            </a:r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 DISCIPLINA</a:t>
            </a:r>
            <a:endParaRPr lang="pt-BR" sz="2800" dirty="0">
              <a:solidFill>
                <a:srgbClr val="E0375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FB211C7-0E21-FED7-79C7-D4836C3D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841249"/>
            <a:ext cx="7624109" cy="582240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E618930-2A82-13B5-C701-577294228624}"/>
              </a:ext>
            </a:extLst>
          </p:cNvPr>
          <p:cNvSpPr/>
          <p:nvPr/>
        </p:nvSpPr>
        <p:spPr>
          <a:xfrm>
            <a:off x="7147249" y="1595535"/>
            <a:ext cx="4730620" cy="368559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Laptop </a:t>
            </a:r>
            <a:r>
              <a:rPr lang="pt-BR" sz="2800" b="1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Pricing</a:t>
            </a:r>
            <a:r>
              <a:rPr lang="pt-BR" sz="2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App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Solução de avaliação de notebooks baseado em características de configuração como memória, processador em marca.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Baseado no 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dataset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Laptop 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Prices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(https://www.kaggle.com/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datasets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/anubhavgoyal10/laptop-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prices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-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dataset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11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979973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653E1A4-EA13-0844-85D9-B7665F850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1141704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 programa do curso utilizará as últimas versões do Python disponível no Google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Colab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Paralelamente construiremos pequenas aplicações utilizando o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Streamlit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dar mais interatividade com as plataformas cloud e que poderão servir de exemplo para aplicações reais.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Consulte as documentações do Google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Colab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Streamlit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se familiarizar com as plataformas.</a:t>
            </a:r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id="{26970CEA-A03A-354D-B549-CB088042E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5" y="3165346"/>
            <a:ext cx="1245903" cy="12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6">
            <a:extLst>
              <a:ext uri="{FF2B5EF4-FFF2-40B4-BE49-F238E27FC236}">
                <a16:creationId xmlns:a16="http://schemas.microsoft.com/office/drawing/2014/main" id="{A1993144-62F3-0A43-B0E2-9E67FE9CB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r="27592"/>
          <a:stretch>
            <a:fillRect/>
          </a:stretch>
        </p:blipFill>
        <p:spPr bwMode="auto">
          <a:xfrm>
            <a:off x="2050092" y="2986772"/>
            <a:ext cx="1838408" cy="160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D78A92-FB6B-0442-8BF0-D43AE299F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614" y="2892323"/>
            <a:ext cx="1791951" cy="1791951"/>
          </a:xfrm>
          <a:prstGeom prst="rect">
            <a:avLst/>
          </a:prstGeom>
        </p:spPr>
      </p:pic>
      <p:pic>
        <p:nvPicPr>
          <p:cNvPr id="2050" name="Picture 2" descr="Streamlit: Crie Rápidos Aplicativos Web para Projetos de Ciência de Dados -  TecnoThink">
            <a:extLst>
              <a:ext uri="{FF2B5EF4-FFF2-40B4-BE49-F238E27FC236}">
                <a16:creationId xmlns:a16="http://schemas.microsoft.com/office/drawing/2014/main" id="{197F5696-BB1A-A9B9-F262-F8544D0FA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7" t="14552" r="13052" b="11730"/>
          <a:stretch/>
        </p:blipFill>
        <p:spPr bwMode="auto">
          <a:xfrm>
            <a:off x="7744523" y="3173310"/>
            <a:ext cx="2279375" cy="122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, Icon, and Brand Guidelines | Docker">
            <a:extLst>
              <a:ext uri="{FF2B5EF4-FFF2-40B4-BE49-F238E27FC236}">
                <a16:creationId xmlns:a16="http://schemas.microsoft.com/office/drawing/2014/main" id="{6A381ABB-FBF0-EC28-05F8-A8337FB6B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26421" r="7937" b="25069"/>
          <a:stretch/>
        </p:blipFill>
        <p:spPr bwMode="auto">
          <a:xfrm>
            <a:off x="238418" y="4484163"/>
            <a:ext cx="2431637" cy="94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584B7E-7606-D0FA-5AAE-EA872F9EB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67" y="4920469"/>
            <a:ext cx="1162067" cy="116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B4EE57D-9102-1EAB-4368-FEEEDCBC2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07" y="5016062"/>
            <a:ext cx="1621280" cy="97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Actions · GitHub">
            <a:extLst>
              <a:ext uri="{FF2B5EF4-FFF2-40B4-BE49-F238E27FC236}">
                <a16:creationId xmlns:a16="http://schemas.microsoft.com/office/drawing/2014/main" id="{B76FCDB0-A779-61B7-BE1A-0AE9BF74F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79" y="3092433"/>
            <a:ext cx="1391730" cy="13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606D0B5-1A99-B302-BF7E-B7E83590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61" y="4739506"/>
            <a:ext cx="1523992" cy="15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68A379E-B123-B011-9767-00AA8FA2AB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8013" y="4755061"/>
            <a:ext cx="1492883" cy="1492883"/>
          </a:xfrm>
          <a:prstGeom prst="rect">
            <a:avLst/>
          </a:prstGeom>
        </p:spPr>
      </p:pic>
      <p:pic>
        <p:nvPicPr>
          <p:cNvPr id="1026" name="Picture 2" descr="Evidently AI - Open-Source ML Monitoring and Observability">
            <a:extLst>
              <a:ext uri="{FF2B5EF4-FFF2-40B4-BE49-F238E27FC236}">
                <a16:creationId xmlns:a16="http://schemas.microsoft.com/office/drawing/2014/main" id="{6226F5B9-C775-21B0-77B3-4D9EBFB2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07" y="5331097"/>
            <a:ext cx="2362287" cy="70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agsHub · GitHub">
            <a:extLst>
              <a:ext uri="{FF2B5EF4-FFF2-40B4-BE49-F238E27FC236}">
                <a16:creationId xmlns:a16="http://schemas.microsoft.com/office/drawing/2014/main" id="{AC897041-5D7C-85D4-B8B9-91C85436A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38" y="5052069"/>
            <a:ext cx="2608658" cy="74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flow na ViaHub: O porquê adotamos | by Iago Modesto Brandão |  casasbahiatech | Medium">
            <a:extLst>
              <a:ext uri="{FF2B5EF4-FFF2-40B4-BE49-F238E27FC236}">
                <a16:creationId xmlns:a16="http://schemas.microsoft.com/office/drawing/2014/main" id="{06E15D76-6941-BA6F-B7BE-C063F69E6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35" y="3559186"/>
            <a:ext cx="1928838" cy="74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1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979973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653E1A4-EA13-0844-85D9-B7665F850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16" y="1413063"/>
            <a:ext cx="409575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Como alternativa, podemos utilizar o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Codespaces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(clique nos links do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Readme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 ser limitado na conta gratuita, utilize com cautela para não perder os créditos com o uso mais intenso.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Considere o uso do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codespaces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como pontual, como por exemplo para verificar os desafios.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C728CB8-26C8-F33D-9866-4B3504E87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88" y="554737"/>
            <a:ext cx="6980712" cy="60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3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RECURSOS</a:t>
            </a:r>
            <a:r>
              <a:rPr lang="pt-BR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ÚTEIS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653E1A4-EA13-0844-85D9-B7665F850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49" y="981075"/>
            <a:ext cx="11404023" cy="260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 materiais de aula se encontram em:</a:t>
            </a:r>
          </a:p>
          <a:p>
            <a:pPr algn="just">
              <a:buNone/>
            </a:pPr>
            <a:endParaRPr lang="pt-BR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just"/>
            <a:r>
              <a:rPr lang="pt-BR" altLang="pt-BR" sz="1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PORTAL DO ALUNO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apresentações, artigos e documentos de uso geral</a:t>
            </a:r>
          </a:p>
          <a:p>
            <a:pPr marL="342900" indent="-342900" algn="just"/>
            <a:r>
              <a:rPr lang="pt-BR" altLang="pt-BR" sz="1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dos projetos utilizados pelo professor:</a:t>
            </a:r>
          </a:p>
          <a:p>
            <a:pPr lvl="1" algn="just">
              <a:buNone/>
            </a:pP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michelpf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fiap-ds-machine-learning-engineering</a:t>
            </a:r>
            <a:endParaRPr lang="pt-BR" altLang="pt-BR" sz="16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None/>
            </a:pPr>
            <a:endParaRPr lang="pt-BR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Plano de estudo na </a:t>
            </a:r>
            <a:r>
              <a:rPr lang="pt-BR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Alura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aperfeiçoamento: </a:t>
            </a:r>
            <a:r>
              <a:rPr lang="pt-BR" altLang="pt-BR" sz="18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https://cursos.alura.com.br/machine-learning-engineering-michelpf-1705269316633-p710416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303CF0C-8227-E9E5-B481-7636A9DF8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20" y="4132763"/>
            <a:ext cx="7126560" cy="2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39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acex Starship GIF - Spacex Starship Launch GIFs">
            <a:extLst>
              <a:ext uri="{FF2B5EF4-FFF2-40B4-BE49-F238E27FC236}">
                <a16:creationId xmlns:a16="http://schemas.microsoft.com/office/drawing/2014/main" id="{C473907F-5180-A706-7810-BB068DB2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6492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3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" y="3"/>
            <a:ext cx="12180722" cy="68580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1" y="278671"/>
            <a:ext cx="11588600" cy="6272438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66" y="2851614"/>
            <a:ext cx="4269268" cy="11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6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8" y="1428563"/>
            <a:ext cx="2726522" cy="3196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0" y="2921000"/>
            <a:ext cx="12180722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036"/>
            <a:r>
              <a:rPr lang="en-US" sz="4662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Light"/>
              </a:rPr>
              <a:t>MACHINE LEARNING ENGINEERING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8424" y="3689704"/>
            <a:ext cx="8921771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036"/>
            <a:r>
              <a:rPr lang="pt-BR" sz="2398" dirty="0">
                <a:solidFill>
                  <a:srgbClr val="626E73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Book"/>
              </a:rPr>
              <a:t>MBA EM DATA SCIENCE &amp; IA</a:t>
            </a: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0D09E140-38ED-C54E-9AB4-33C6E80C5013}"/>
              </a:ext>
            </a:extLst>
          </p:cNvPr>
          <p:cNvGrpSpPr/>
          <p:nvPr/>
        </p:nvGrpSpPr>
        <p:grpSpPr>
          <a:xfrm>
            <a:off x="10773645" y="223306"/>
            <a:ext cx="1178469" cy="185138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7F24F7E3-39EA-3846-ACD3-EB2342BE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C0C6EF73-AE41-3B43-9CA3-261811AD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35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5912170" y="4436957"/>
            <a:ext cx="3676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9" y="3176177"/>
            <a:ext cx="12180722" cy="5056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036">
              <a:lnSpc>
                <a:spcPct val="120000"/>
              </a:lnSpc>
            </a:pPr>
            <a:r>
              <a:rPr lang="pt-BR" sz="2398" dirty="0">
                <a:solidFill>
                  <a:srgbClr val="626E73"/>
                </a:solidFill>
                <a:latin typeface="Roboto" panose="02000000000000000000" pitchFamily="2" charset="0"/>
                <a:ea typeface="Roboto" panose="02000000000000000000" pitchFamily="2" charset="0"/>
                <a:cs typeface="Gotham HTF Light"/>
              </a:rPr>
              <a:t>APRESENTAÇÃO</a:t>
            </a:r>
            <a:endParaRPr lang="pt-BR" sz="2398" dirty="0">
              <a:solidFill>
                <a:srgbClr val="626E73"/>
              </a:solidFill>
              <a:latin typeface="Roboto" panose="02000000000000000000" pitchFamily="2" charset="0"/>
              <a:ea typeface="Roboto" panose="02000000000000000000" pitchFamily="2" charset="0"/>
              <a:cs typeface="Gotham HTF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20" y="5848222"/>
            <a:ext cx="172194" cy="6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8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848F999-4F3F-D741-908E-9E33589DD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8917686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Mestre em Inteligência Artificial e Engenheiro Elétrico pelo Centro Universitário da FEI, MBA em Gestão Empresarial pela EASP (FGV) e Gestão de TI (FIAP)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Docente dos cursos de graduação e pós graduação MBA em cursos relacionados a tecnologias corporativas/SOA, mobilidade/jogos e sistemas de informação na FIAP.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Gerente de Engenharia na John Deere.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Atuação como Arquiteto de Soluções de Sistemas de Suporte a Operação (OSS) em empresas de telecomunicações como Nextel e Vivo, além de ter criado a área de Pesquisa e Desenvolvimento na EY, o </a:t>
            </a:r>
            <a:r>
              <a:rPr lang="pt-BR" altLang="pt-BR" sz="20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BeyondLabs</a:t>
            </a:r>
            <a:r>
              <a:rPr lang="pt-BR" altLang="pt-BR" sz="20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com foco em inovação, análise de dados (aprendizado autônomo), uso inteligente dos dispositivos móveis e automação de atividades. 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B8FCB371-C9FC-7D43-9AF8-A6E258E0D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667" y="6228504"/>
            <a:ext cx="31758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br.linkedin.com/in/</a:t>
            </a:r>
            <a:r>
              <a:rPr lang="pt-BR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michelpf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32651A57-26D7-D74F-AF68-2051C189D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6237288"/>
            <a:ext cx="3759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profmichel.fernandes@fiap.com.br</a:t>
            </a:r>
          </a:p>
        </p:txBody>
      </p:sp>
      <p:pic>
        <p:nvPicPr>
          <p:cNvPr id="10" name="Imagem 9" descr="Homem com as mãos na cintura&#10;&#10;Descrição gerada automaticamente">
            <a:extLst>
              <a:ext uri="{FF2B5EF4-FFF2-40B4-BE49-F238E27FC236}">
                <a16:creationId xmlns:a16="http://schemas.microsoft.com/office/drawing/2014/main" id="{7DB2C44D-EC6D-7A62-5D2A-BB28CE9EF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284" y="1070025"/>
            <a:ext cx="2970775" cy="50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DD11CC-2950-1743-BE9A-863B2521402D}"/>
              </a:ext>
            </a:extLst>
          </p:cNvPr>
          <p:cNvSpPr/>
          <p:nvPr/>
        </p:nvSpPr>
        <p:spPr>
          <a:xfrm>
            <a:off x="0" y="1"/>
            <a:ext cx="4064000" cy="6858000"/>
          </a:xfrm>
          <a:prstGeom prst="rect">
            <a:avLst/>
          </a:prstGeom>
          <a:solidFill>
            <a:srgbClr val="E03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7B0545-B351-6E4A-951D-387834A420D1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A0971EA-B43F-5841-B8B2-97A618D56378}"/>
              </a:ext>
            </a:extLst>
          </p:cNvPr>
          <p:cNvSpPr/>
          <p:nvPr/>
        </p:nvSpPr>
        <p:spPr>
          <a:xfrm>
            <a:off x="8128000" y="0"/>
            <a:ext cx="4064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</a:t>
            </a:r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t-BR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8AF07825-8B98-2646-AB04-231BEE13F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16" y="2384911"/>
            <a:ext cx="359181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Aulas com 80% de prática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E1C49E2-6667-4F4F-AD9C-B98CB064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303" y="2384911"/>
            <a:ext cx="36899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pt-BR" alt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Learning </a:t>
            </a:r>
            <a:r>
              <a:rPr lang="pt-BR" altLang="pt-BR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by</a:t>
            </a:r>
            <a:r>
              <a:rPr lang="pt-BR" altLang="pt-BR" sz="3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altLang="pt-BR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doing</a:t>
            </a: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7CD92E9F-13E0-734A-8A13-D4C16C12E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303" y="2384911"/>
            <a:ext cx="371282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altLang="pt-BR" sz="3200" dirty="0">
                <a:latin typeface="Roboto" panose="02000000000000000000" pitchFamily="2" charset="0"/>
                <a:ea typeface="Roboto" panose="02000000000000000000" pitchFamily="2" charset="0"/>
              </a:rPr>
              <a:t>Desafios durante e após a sala de aula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673830A-839C-BE44-B4A6-2065D36E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33" y="4339449"/>
            <a:ext cx="1825128" cy="182512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F61D14B-1796-894C-A666-6A916D70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09" y="4272822"/>
            <a:ext cx="1958382" cy="195838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B8E10C-A07A-5341-B808-EA70B1F2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591" y="443921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rgbClr val="A9B4B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CREDIT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SCORING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848F999-4F3F-D741-908E-9E33589DD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93" y="2507649"/>
            <a:ext cx="6771726" cy="39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/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repositório para organização dos arquivos (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notebook, modelo, etc.)</a:t>
            </a:r>
          </a:p>
          <a:p>
            <a:pPr marL="285750" indent="-285750" algn="just"/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Rastreamento dos experimentos do treinamento do modelo</a:t>
            </a:r>
          </a:p>
          <a:p>
            <a:pPr marL="285750" indent="-285750" algn="just"/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Versionamento do modelo</a:t>
            </a:r>
          </a:p>
          <a:p>
            <a:pPr marL="285750" indent="-285750" algn="just"/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Disponibilização de 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endpoint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API seguro com autenticação e 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throttling</a:t>
            </a:r>
            <a:endParaRPr lang="pt-BR" altLang="pt-BR" sz="16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/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Documentação da API</a:t>
            </a:r>
          </a:p>
          <a:p>
            <a:pPr algn="just">
              <a:buNone/>
            </a:pPr>
            <a:endParaRPr lang="pt-BR" altLang="pt-BR" sz="16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buNone/>
            </a:pP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Afim de validar e tornar como um exemplo de implementação para os parceiros integre uma aplicação modelo no 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Streamlit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a API disponibilizada.</a:t>
            </a:r>
          </a:p>
          <a:p>
            <a:pPr algn="just">
              <a:buNone/>
            </a:pPr>
            <a:endParaRPr lang="pt-BR" altLang="pt-BR" sz="16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None/>
            </a:pP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https://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www.kaggle.com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datasets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parisrohan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credit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-score-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classification</a:t>
            </a:r>
            <a:endParaRPr lang="pt-BR" altLang="pt-BR" sz="16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1DBB28-8B75-DB32-1DA4-D94D4BAD9EB4}"/>
              </a:ext>
            </a:extLst>
          </p:cNvPr>
          <p:cNvSpPr txBox="1"/>
          <p:nvPr/>
        </p:nvSpPr>
        <p:spPr>
          <a:xfrm>
            <a:off x="232493" y="1943463"/>
            <a:ext cx="11617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permitir governança interna e integração com outros sistemas, esta solução precisa incluir: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EAF975-83D3-B611-E4B7-524FE2378E8E}"/>
              </a:ext>
            </a:extLst>
          </p:cNvPr>
          <p:cNvSpPr txBox="1"/>
          <p:nvPr/>
        </p:nvSpPr>
        <p:spPr>
          <a:xfrm>
            <a:off x="280416" y="874228"/>
            <a:ext cx="11569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 </a:t>
            </a:r>
            <a:r>
              <a:rPr lang="pt-BR" altLang="pt-BR" sz="16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QuantumFinance</a:t>
            </a: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realizou uma parceria com algumas empresas clientes para fornecer o score de crédito de seus clientes optantes para permitir melhores condições de pagamento.</a:t>
            </a:r>
          </a:p>
          <a:p>
            <a:pPr algn="just">
              <a:buNone/>
            </a:pPr>
            <a:r>
              <a:rPr lang="pt-BR" altLang="pt-BR" sz="16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Para que o modelo seja mais simples e diferente do modelo de score principal do banco, será necessário treinar esse modelo com os dados das transações mais recentes dos clientes.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63D2C7C-1682-69A5-5AAC-E603AACE1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658" y="3249410"/>
            <a:ext cx="4371605" cy="29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5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BIBLIOGRAFIA</a:t>
            </a:r>
            <a:r>
              <a:rPr lang="pt-BR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BÁSICA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8200C4-27C7-9145-B2DF-4A04BBF5B9D2}"/>
              </a:ext>
            </a:extLst>
          </p:cNvPr>
          <p:cNvSpPr/>
          <p:nvPr/>
        </p:nvSpPr>
        <p:spPr>
          <a:xfrm>
            <a:off x="4359713" y="2647518"/>
            <a:ext cx="7518156" cy="1760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Practical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MLOps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Noah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Gift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&amp; Alfredo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Deza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https://www.amazon.com/Practical-MLOps-Operationalizing-Machine-Learning/dp/1098103017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F0DBF6-9134-16AE-8E21-0ADF37562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1" y="1390828"/>
            <a:ext cx="3572699" cy="46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98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BIBLIOGRAFIA</a:t>
            </a:r>
            <a:r>
              <a:rPr lang="pt-BR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800" b="1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COMPLEMENTAR</a:t>
            </a:r>
            <a:endParaRPr lang="pt-BR" sz="2800" b="1" dirty="0">
              <a:solidFill>
                <a:srgbClr val="E0375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8200C4-27C7-9145-B2DF-4A04BBF5B9D2}"/>
              </a:ext>
            </a:extLst>
          </p:cNvPr>
          <p:cNvSpPr/>
          <p:nvPr/>
        </p:nvSpPr>
        <p:spPr>
          <a:xfrm>
            <a:off x="4359713" y="2647518"/>
            <a:ext cx="7518156" cy="17606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 </a:t>
            </a:r>
            <a:r>
              <a:rPr lang="pt-BR" sz="2800" b="1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Projefo</a:t>
            </a:r>
            <a:r>
              <a:rPr lang="pt-BR" sz="2800" b="1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Fênix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Gene Kim, Kevin Behr e George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Spafford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94A2AC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94A2AC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https://www.amazon.com.br/projeto-f%C3%AAnix-Gene-Kim/dp/8550801895</a:t>
            </a:r>
          </a:p>
        </p:txBody>
      </p:sp>
      <p:pic>
        <p:nvPicPr>
          <p:cNvPr id="2" name="Picture 2" descr="O projeto fênix: um romance sobre TI, DevOps e sobre ajudar ...">
            <a:extLst>
              <a:ext uri="{FF2B5EF4-FFF2-40B4-BE49-F238E27FC236}">
                <a16:creationId xmlns:a16="http://schemas.microsoft.com/office/drawing/2014/main" id="{6C1EEBAB-B065-EA19-63BC-02B47DC8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90" y="1428138"/>
            <a:ext cx="3221459" cy="464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58FAE2B-665D-152E-4478-353C4A7542ED}"/>
              </a:ext>
            </a:extLst>
          </p:cNvPr>
          <p:cNvSpPr/>
          <p:nvPr/>
        </p:nvSpPr>
        <p:spPr>
          <a:xfrm>
            <a:off x="494270" y="1390827"/>
            <a:ext cx="3572699" cy="46855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0615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0416" y="268225"/>
            <a:ext cx="10515600" cy="573024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PLANO DE </a:t>
            </a:r>
            <a:r>
              <a:rPr lang="pt-BR" sz="2800" b="1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</a:t>
            </a:r>
            <a:endParaRPr lang="pt-BR" sz="2800" dirty="0">
              <a:solidFill>
                <a:srgbClr val="E0375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76B6859-E30B-C194-1CB2-4E5D603FA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874" y="900147"/>
            <a:ext cx="5146836" cy="26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 1: INTRODUÇÃO</a:t>
            </a:r>
          </a:p>
          <a:p>
            <a:pPr>
              <a:buNone/>
            </a:pP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Introdução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MLOps</a:t>
            </a:r>
            <a:endParaRPr lang="en-US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None/>
            </a:pP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 &amp; CD4ML</a:t>
            </a:r>
          </a:p>
          <a:p>
            <a:pPr>
              <a:buNone/>
            </a:pP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Práticas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engenharia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Software</a:t>
            </a:r>
          </a:p>
          <a:p>
            <a:pPr>
              <a:buNone/>
            </a:pP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Desafios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projeto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machine learning</a:t>
            </a:r>
          </a:p>
          <a:p>
            <a:pPr>
              <a:buNone/>
            </a:pP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Testes de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unidade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análise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código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estático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(linting)</a:t>
            </a:r>
          </a:p>
          <a:p>
            <a:pPr>
              <a:buNone/>
            </a:pPr>
            <a:endParaRPr lang="en-US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9BC12993-17A8-9FA5-D7C6-D784CB879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648" y="900147"/>
            <a:ext cx="538749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 3: DEPLOYMENT DE MODELOS</a:t>
            </a:r>
          </a:p>
          <a:p>
            <a:pPr>
              <a:buNone/>
            </a:pP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Estratégias de implantação de modelo em produção</a:t>
            </a:r>
          </a:p>
          <a:p>
            <a:pPr>
              <a:buNone/>
            </a:pP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Ciclo-de-vida de modelos e </a:t>
            </a:r>
            <a:r>
              <a:rPr lang="it-IT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experimentos</a:t>
            </a:r>
            <a:endParaRPr lang="it-IT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None/>
            </a:pPr>
            <a:r>
              <a:rPr lang="it-IT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Fluxos</a:t>
            </a: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it-IT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trabalho</a:t>
            </a: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machine learning</a:t>
            </a:r>
          </a:p>
          <a:p>
            <a:pPr>
              <a:buNone/>
            </a:pPr>
            <a:r>
              <a:rPr lang="it-IT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Contêinerização</a:t>
            </a: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it-IT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aplicações</a:t>
            </a:r>
            <a:endParaRPr lang="it-IT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None/>
            </a:pPr>
            <a:r>
              <a:rPr lang="it-IT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Desenvolvimento</a:t>
            </a: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it-IT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APIs</a:t>
            </a: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em cloud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43DDE4C6-6825-8868-4F17-34AD72373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648" y="3973674"/>
            <a:ext cx="5387494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 4: AUTOMAÇÃO DE PIPELINES</a:t>
            </a:r>
          </a:p>
          <a:p>
            <a:pPr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Automação de fluxos de trabalho em </a:t>
            </a:r>
            <a:r>
              <a:rPr lang="pt-BR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machine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learning</a:t>
            </a:r>
            <a:endParaRPr lang="pt-BR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Automação de treinamento e implantação de modelos</a:t>
            </a:r>
          </a:p>
          <a:p>
            <a:pPr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Pipelines de entrega contínua</a:t>
            </a:r>
          </a:p>
          <a:p>
            <a:pPr>
              <a:buNone/>
            </a:pPr>
            <a:r>
              <a:rPr lang="it-IT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Monitoramento</a:t>
            </a:r>
            <a:r>
              <a:rPr lang="it-IT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it-IT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modelos</a:t>
            </a:r>
            <a:endParaRPr lang="it-IT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None/>
            </a:pP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Desvios de modelos de </a:t>
            </a:r>
            <a:r>
              <a:rPr lang="pt-BR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machine</a:t>
            </a:r>
            <a:r>
              <a:rPr lang="pt-BR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learning</a:t>
            </a:r>
            <a:endParaRPr lang="pt-BR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B318B018-E6BA-D739-3EE5-DCBF901D9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874" y="3973674"/>
            <a:ext cx="5146836" cy="167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pt-BR" altLang="pt-BR" sz="2000" dirty="0">
                <a:solidFill>
                  <a:srgbClr val="E037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AULA 2: VERSIONAMENTO E CONTROLE</a:t>
            </a:r>
          </a:p>
          <a:p>
            <a:pPr>
              <a:buNone/>
            </a:pP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Gerenciamento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versão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controle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código-fonte</a:t>
            </a:r>
            <a:endParaRPr lang="en-US" altLang="pt-BR" sz="1800" dirty="0">
              <a:solidFill>
                <a:srgbClr val="94A2A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None/>
            </a:pP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 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Gitflow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projetos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machine learning</a:t>
            </a:r>
          </a:p>
          <a:p>
            <a:pPr>
              <a:buNone/>
            </a:pP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Scaffolding de </a:t>
            </a:r>
            <a:r>
              <a:rPr lang="en-US" altLang="pt-BR" sz="1800" dirty="0" err="1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projeto</a:t>
            </a:r>
            <a:r>
              <a:rPr lang="en-US" altLang="pt-BR" sz="1800" dirty="0">
                <a:solidFill>
                  <a:srgbClr val="94A2A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7104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AF3888316C004DAC04A977ABB073CE" ma:contentTypeVersion="12" ma:contentTypeDescription="Crie um novo documento." ma:contentTypeScope="" ma:versionID="c102a9f708dd67221e80e037e7480352">
  <xsd:schema xmlns:xsd="http://www.w3.org/2001/XMLSchema" xmlns:xs="http://www.w3.org/2001/XMLSchema" xmlns:p="http://schemas.microsoft.com/office/2006/metadata/properties" xmlns:ns2="fc20d9d5-71c0-430e-9277-0f51242b6512" xmlns:ns3="76c86a3d-88e1-42b4-9adb-5534142fdd16" targetNamespace="http://schemas.microsoft.com/office/2006/metadata/properties" ma:root="true" ma:fieldsID="7677e25eaaf528df944645a0ef237877" ns2:_="" ns3:_="">
    <xsd:import namespace="fc20d9d5-71c0-430e-9277-0f51242b6512"/>
    <xsd:import namespace="76c86a3d-88e1-42b4-9adb-5534142fd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d9d5-71c0-430e-9277-0f51242b6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a3d-88e1-42b4-9adb-5534142fdd1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59bdb4a-a20a-41da-931b-6f81c95a5887}" ma:internalName="TaxCatchAll" ma:showField="CatchAllData" ma:web="76c86a3d-88e1-42b4-9adb-5534142fd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6c86a3d-88e1-42b4-9adb-5534142fdd16" xsi:nil="true"/>
    <lcf76f155ced4ddcb4097134ff3c332f xmlns="fc20d9d5-71c0-430e-9277-0f51242b65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56B44AB-BD81-4D2C-AA77-8D59BEDCB42D}"/>
</file>

<file path=customXml/itemProps2.xml><?xml version="1.0" encoding="utf-8"?>
<ds:datastoreItem xmlns:ds="http://schemas.openxmlformats.org/officeDocument/2006/customXml" ds:itemID="{3C79034B-F2A4-44C4-8BAA-EB2321D3C8A6}"/>
</file>

<file path=customXml/itemProps3.xml><?xml version="1.0" encoding="utf-8"?>
<ds:datastoreItem xmlns:ds="http://schemas.openxmlformats.org/officeDocument/2006/customXml" ds:itemID="{EC323C34-DA88-4BFF-ABE4-241242C542F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17121</TotalTime>
  <Words>728</Words>
  <Application>Microsoft Macintosh PowerPoint</Application>
  <PresentationFormat>Widescreen</PresentationFormat>
  <Paragraphs>96</Paragraphs>
  <Slides>15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Roboto</vt:lpstr>
      <vt:lpstr>Office Theme</vt:lpstr>
      <vt:lpstr>1_Office Theme</vt:lpstr>
      <vt:lpstr>Apresentação do PowerPoint</vt:lpstr>
      <vt:lpstr>Apresentação do PowerPoint</vt:lpstr>
      <vt:lpstr>Apresentação do PowerPoint</vt:lpstr>
      <vt:lpstr>SHORTBIO</vt:lpstr>
      <vt:lpstr>OUR WAY</vt:lpstr>
      <vt:lpstr>CREDIT SCORING</vt:lpstr>
      <vt:lpstr>BIBLIOGRAFIA BÁSICA</vt:lpstr>
      <vt:lpstr>BIBLIOGRAFIA COMPLEMENTAR</vt:lpstr>
      <vt:lpstr>PLANO DE AULA</vt:lpstr>
      <vt:lpstr>PROJETO DA DISCIPLINA</vt:lpstr>
      <vt:lpstr>LAB</vt:lpstr>
      <vt:lpstr>LAB</vt:lpstr>
      <vt:lpstr>RECURSOS ÚTEIS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Ibope</dc:title>
  <dc:creator>Roberta Masi Martins</dc:creator>
  <cp:lastModifiedBy>Michel Fernandes</cp:lastModifiedBy>
  <cp:revision>256</cp:revision>
  <cp:lastPrinted>2019-04-15T21:16:08Z</cp:lastPrinted>
  <dcterms:created xsi:type="dcterms:W3CDTF">2016-06-16T19:36:42Z</dcterms:created>
  <dcterms:modified xsi:type="dcterms:W3CDTF">2025-05-26T00:49:45Z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0x010100B2AF3888316C004DAC04A977ABB073CE</vt:lpwstr>
  </property>
</Properties>
</file>